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73" r:id="rId2"/>
    <p:sldId id="268" r:id="rId3"/>
    <p:sldId id="269" r:id="rId4"/>
    <p:sldId id="257" r:id="rId5"/>
    <p:sldId id="258" r:id="rId6"/>
    <p:sldId id="259" r:id="rId7"/>
    <p:sldId id="260" r:id="rId8"/>
    <p:sldId id="270" r:id="rId9"/>
    <p:sldId id="261" r:id="rId10"/>
    <p:sldId id="264" r:id="rId11"/>
    <p:sldId id="263" r:id="rId12"/>
    <p:sldId id="265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М. Па." initials="ДП" lastIdx="1" clrIdx="0">
    <p:extLst>
      <p:ext uri="{19B8F6BF-5375-455C-9EA6-DF929625EA0E}">
        <p15:presenceInfo xmlns:p15="http://schemas.microsoft.com/office/powerpoint/2012/main" userId="4f787568aa9469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42" autoAdjust="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B2909-F711-429B-AFE2-D03D81F37F44}" type="datetimeFigureOut">
              <a:rPr lang="ru-RU" smtClean="0"/>
              <a:t>25.04.2019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E46E3C0-2E84-4ED7-BEEF-8B78D50200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6982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B2909-F711-429B-AFE2-D03D81F37F44}" type="datetimeFigureOut">
              <a:rPr lang="ru-RU" smtClean="0"/>
              <a:t>25.04.2019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E3C0-2E84-4ED7-BEEF-8B78D50200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2516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B2909-F711-429B-AFE2-D03D81F37F44}" type="datetimeFigureOut">
              <a:rPr lang="ru-RU" smtClean="0"/>
              <a:t>25.04.2019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E3C0-2E84-4ED7-BEEF-8B78D50200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0832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B2909-F711-429B-AFE2-D03D81F37F44}" type="datetimeFigureOut">
              <a:rPr lang="ru-RU" smtClean="0"/>
              <a:t>25.04.2019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E3C0-2E84-4ED7-BEEF-8B78D50200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4277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2C8B2909-F711-429B-AFE2-D03D81F37F44}" type="datetimeFigureOut">
              <a:rPr lang="ru-RU" smtClean="0"/>
              <a:t>25.04.2019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ru-RU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E46E3C0-2E84-4ED7-BEEF-8B78D50200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222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B2909-F711-429B-AFE2-D03D81F37F44}" type="datetimeFigureOut">
              <a:rPr lang="ru-RU" smtClean="0"/>
              <a:t>25.04.2019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E3C0-2E84-4ED7-BEEF-8B78D50200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83233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B2909-F711-429B-AFE2-D03D81F37F44}" type="datetimeFigureOut">
              <a:rPr lang="ru-RU" smtClean="0"/>
              <a:t>25.04.2019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E3C0-2E84-4ED7-BEEF-8B78D50200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7506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B2909-F711-429B-AFE2-D03D81F37F44}" type="datetimeFigureOut">
              <a:rPr lang="ru-RU" smtClean="0"/>
              <a:t>25.04.2019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E3C0-2E84-4ED7-BEEF-8B78D50200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2121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B2909-F711-429B-AFE2-D03D81F37F44}" type="datetimeFigureOut">
              <a:rPr lang="ru-RU" smtClean="0"/>
              <a:t>25.04.2019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E3C0-2E84-4ED7-BEEF-8B78D50200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7398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B2909-F711-429B-AFE2-D03D81F37F44}" type="datetimeFigureOut">
              <a:rPr lang="ru-RU" smtClean="0"/>
              <a:t>25.04.2019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E3C0-2E84-4ED7-BEEF-8B78D50200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5522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B2909-F711-429B-AFE2-D03D81F37F44}" type="datetimeFigureOut">
              <a:rPr lang="ru-RU" smtClean="0"/>
              <a:t>25.04.2019</a:t>
            </a:fld>
            <a:endParaRPr lang="ru-RU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E3C0-2E84-4ED7-BEEF-8B78D50200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393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2C8B2909-F711-429B-AFE2-D03D81F37F44}" type="datetimeFigureOut">
              <a:rPr lang="ru-RU" smtClean="0"/>
              <a:t>25.04.2019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E46E3C0-2E84-4ED7-BEEF-8B78D50200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278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0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404259E-DBF4-4FD2-9AC8-FA3F0CE88957}"/>
              </a:ext>
            </a:extLst>
          </p:cNvPr>
          <p:cNvSpPr/>
          <p:nvPr/>
        </p:nvSpPr>
        <p:spPr>
          <a:xfrm>
            <a:off x="1223548" y="1831709"/>
            <a:ext cx="95582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/>
              <a:t>МОДЕЛИРОВАНИЕ ВОЛНОВЫХ ПОЛЕЙ, ВОЗБУЖДАЕМЫХ ПЛЕНОЧНЫМ ПЬЕЗОЭЛЕМЕНТОМ В УПРУГОМ СЛОЕ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EA5D9-4441-4723-B378-B2B57F50787D}"/>
              </a:ext>
            </a:extLst>
          </p:cNvPr>
          <p:cNvSpPr txBox="1"/>
          <p:nvPr/>
        </p:nvSpPr>
        <p:spPr>
          <a:xfrm>
            <a:off x="3402386" y="4548501"/>
            <a:ext cx="5517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Пасько Д. А., </a:t>
            </a:r>
            <a:r>
              <a:rPr lang="ru-RU" sz="2400" dirty="0" err="1"/>
              <a:t>Барейко</a:t>
            </a:r>
            <a:r>
              <a:rPr lang="ru-RU" sz="2400" dirty="0"/>
              <a:t> И. А.,</a:t>
            </a:r>
          </a:p>
          <a:p>
            <a:pPr algn="ctr"/>
            <a:r>
              <a:rPr lang="ru-RU" sz="2400" dirty="0"/>
              <a:t>лаборанты-исследователи ИММИ </a:t>
            </a:r>
            <a:r>
              <a:rPr lang="ru-RU" sz="2400" dirty="0" err="1"/>
              <a:t>КубГУ</a:t>
            </a:r>
            <a:r>
              <a:rPr lang="ru-RU" sz="2400" dirty="0"/>
              <a:t>,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6D3C4D-7FF9-4CE0-8DAD-5CAC15BB9B06}"/>
              </a:ext>
            </a:extLst>
          </p:cNvPr>
          <p:cNvSpPr txBox="1"/>
          <p:nvPr/>
        </p:nvSpPr>
        <p:spPr>
          <a:xfrm>
            <a:off x="6475180" y="6296433"/>
            <a:ext cx="542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Научные руководители: Ерёмин А. А., Мякишева О. А</a:t>
            </a:r>
          </a:p>
        </p:txBody>
      </p:sp>
    </p:spTree>
    <p:extLst>
      <p:ext uri="{BB962C8B-B14F-4D97-AF65-F5344CB8AC3E}">
        <p14:creationId xmlns:p14="http://schemas.microsoft.com/office/powerpoint/2010/main" val="231912698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2D1DF2-83D0-42D5-9A1A-4FADB9206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10" y="217258"/>
            <a:ext cx="10515600" cy="623920"/>
          </a:xfrm>
        </p:spPr>
        <p:txBody>
          <a:bodyPr>
            <a:normAutofit fontScale="90000"/>
          </a:bodyPr>
          <a:lstStyle/>
          <a:p>
            <a:r>
              <a:rPr lang="ru-RU" dirty="0"/>
              <a:t>Сравнение с вычетами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5630115-D7CB-4DA5-8B48-B60FE51525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763" y="1250304"/>
                <a:ext cx="3752462" cy="101703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5630115-D7CB-4DA5-8B48-B60FE51525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763" y="1250304"/>
                <a:ext cx="3752462" cy="10170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8802B4-E68A-42DB-BA2F-2031C07A9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10" y="2934452"/>
            <a:ext cx="6945436" cy="34841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46D0A8-C0B2-46C8-B520-7E1A765EC1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3166" y="898377"/>
            <a:ext cx="6278834" cy="340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289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026F7F2E-4A24-4FC1-9B61-8C26CEC6A7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54619" y="0"/>
                <a:ext cx="10374297" cy="913259"/>
              </a:xfrm>
            </p:spPr>
            <p:txBody>
              <a:bodyPr/>
              <a:lstStyle/>
              <a:p>
                <a:r>
                  <a:rPr lang="ru-RU" dirty="0"/>
                  <a:t>Вид функции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endParaRPr lang="ru-RU" b="1" dirty="0"/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026F7F2E-4A24-4FC1-9B61-8C26CEC6A7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4619" y="0"/>
                <a:ext cx="10374297" cy="91325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20A375-A000-4B79-AC58-76488E7789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620" y="1222309"/>
                <a:ext cx="7906304" cy="5365103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just">
                  <a:buNone/>
                </a:pPr>
                <a:r>
                  <a:rPr lang="ru-RU" dirty="0"/>
                  <a:t>Поскольку в области низких частот нагрузка </a:t>
                </a:r>
                <a14:m>
                  <m:oMath xmlns:m="http://schemas.openxmlformats.org/officeDocument/2006/math">
                    <m:r>
                      <a:rPr lang="ru-RU" b="1" i="0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ru-RU" dirty="0"/>
                  <a:t> концентрируется в основном на границе </a:t>
                </a:r>
                <a:r>
                  <a:rPr lang="ru-RU" dirty="0" err="1"/>
                  <a:t>пьезоэлемента</a:t>
                </a:r>
                <a:r>
                  <a:rPr lang="ru-RU" dirty="0"/>
                  <a:t>, допустима аппроксимация </a:t>
                </a:r>
                <a14:m>
                  <m:oMath xmlns:m="http://schemas.openxmlformats.org/officeDocument/2006/math">
                    <m:r>
                      <a:rPr lang="ru-RU" b="1" i="0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ru-RU" dirty="0"/>
                  <a:t> по нормальным модам, центрированным на точечных источниках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, в следующем виде: </a:t>
                </a:r>
                <a:endParaRPr lang="en-US" dirty="0"/>
              </a:p>
              <a:p>
                <a:pPr marL="0" indent="0" algn="just">
                  <a:buNone/>
                </a:pPr>
                <a:endParaRPr lang="ru-RU" dirty="0"/>
              </a:p>
              <a:p>
                <a:pPr marL="0" indent="0" algn="ctr">
                  <a:buNone/>
                </a:pPr>
                <a:r>
                  <a:rPr lang="ru-RU" dirty="0"/>
                  <a:t>	</a:t>
                </a:r>
                <a14:m>
                  <m:oMath xmlns:m="http://schemas.openxmlformats.org/officeDocument/2006/math">
                    <m:r>
                      <a:rPr lang="ru-RU" b="1" i="0">
                        <a:latin typeface="Cambria Math" panose="02040503050406030204" pitchFamily="18" charset="0"/>
                      </a:rPr>
                      <m:t>𝐪</m:t>
                    </m:r>
                    <m:r>
                      <a:rPr lang="ru-RU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ru-RU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limLoc m:val="undOvr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sup>
                      <m:e>
                        <m:r>
                          <a:rPr lang="ru-RU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ru-RU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ru-RU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sup>
                      <m:e>
                        <m:r>
                          <a:rPr lang="ru-RU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1" i="0"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ru-RU" dirty="0"/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ru-RU" dirty="0"/>
                  <a:t> — число точечных источников,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— координата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dirty="0"/>
                  <a:t>-го источника (располагается на границе </a:t>
                </a:r>
                <a:r>
                  <a:rPr lang="ru-RU" dirty="0" err="1"/>
                  <a:t>пьезоэлемента</a:t>
                </a:r>
                <a:r>
                  <a:rPr lang="ru-RU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— весовой коэффициент,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— угол между осью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dirty="0"/>
                  <a:t> и нормалью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от центра </a:t>
                </a:r>
                <a:r>
                  <a:rPr lang="ru-RU" dirty="0" err="1"/>
                  <a:t>пьезоэлемента</a:t>
                </a:r>
                <a:r>
                  <a:rPr lang="ru-RU" dirty="0"/>
                  <a:t>,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ru-RU" dirty="0"/>
                  <a:t> — дельта-функция. </a:t>
                </a:r>
              </a:p>
              <a:p>
                <a:pPr marL="0" indent="0" algn="just">
                  <a:buNone/>
                </a:pPr>
                <a:r>
                  <a:rPr lang="ru-RU" dirty="0"/>
                  <a:t>В таком случае для функции </a:t>
                </a:r>
                <a14:m>
                  <m:oMath xmlns:m="http://schemas.openxmlformats.org/officeDocument/2006/math">
                    <m:r>
                      <a:rPr lang="ru-RU" b="1" i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ru-RU" b="1" dirty="0"/>
                  <a:t> </a:t>
                </a:r>
                <a:r>
                  <a:rPr lang="ru-RU" dirty="0"/>
                  <a:t>верно: </a:t>
                </a:r>
                <a:endParaRPr lang="en-US" dirty="0"/>
              </a:p>
              <a:p>
                <a:pPr marL="0" indent="0" algn="just">
                  <a:buNone/>
                </a:pPr>
                <a:endParaRPr lang="ru-RU" dirty="0"/>
              </a:p>
              <a:p>
                <a:pPr marL="0" indent="0" algn="ctr">
                  <a:buNone/>
                </a:pPr>
                <a:r>
                  <a:rPr lang="ru-RU" dirty="0"/>
                  <a:t>	</a:t>
                </a:r>
                <a14:m>
                  <m:oMath xmlns:m="http://schemas.openxmlformats.org/officeDocument/2006/math">
                    <m:r>
                      <a:rPr lang="ru-RU" b="1" i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ru-RU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limLoc m:val="undOvr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sup>
                      <m:e>
                        <m:r>
                          <a:rPr lang="ru-RU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1" i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ru-RU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sup>
                      <m:e>
                        <m:r>
                          <a:rPr lang="ru-RU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r>
                      <a:rPr lang="ru-RU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ru-RU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1" i="0"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  <a:p>
                <a:pPr marL="0" indent="0" algn="just">
                  <a:buNone/>
                </a:pPr>
                <a:endParaRPr lang="ru-RU" dirty="0"/>
              </a:p>
              <a:p>
                <a:pPr marL="0" indent="0" algn="just">
                  <a:buNone/>
                </a:pPr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1" i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— такая же функция, как </a:t>
                </a:r>
                <a14:m>
                  <m:oMath xmlns:m="http://schemas.openxmlformats.org/officeDocument/2006/math">
                    <m:r>
                      <a:rPr lang="ru-RU" b="1" i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ru-RU" dirty="0"/>
                  <a:t> из предыдущих слайдов, с той разницей, что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ru-RU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=|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ru-RU" dirty="0"/>
                  <a:t>.</a:t>
                </a:r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120A375-A000-4B79-AC58-76488E7789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620" y="1222309"/>
                <a:ext cx="7906304" cy="5365103"/>
              </a:xfrm>
              <a:blipFill>
                <a:blip r:embed="rId3"/>
                <a:stretch>
                  <a:fillRect l="-463" t="-1364" r="-540" b="-9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C2E5FE-587F-44F5-A1FB-5B74D83D3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8201" y="391886"/>
            <a:ext cx="3769179" cy="607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1226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134040-302A-4029-BFF4-F72958BB8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488" y="45950"/>
            <a:ext cx="9161755" cy="1043313"/>
          </a:xfrm>
        </p:spPr>
        <p:txBody>
          <a:bodyPr>
            <a:noAutofit/>
          </a:bodyPr>
          <a:lstStyle/>
          <a:p>
            <a:r>
              <a:rPr lang="ru-RU" sz="4000" dirty="0"/>
              <a:t>Сопоставление с экспериментом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9F10275-AE9F-41AD-802B-64B87EA32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3526" y="1749191"/>
            <a:ext cx="7661429" cy="4797473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48DDBA-C160-4AC9-9D9C-7730FE11F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701" y="49809"/>
            <a:ext cx="2560384" cy="412619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D5087CD-A21A-48A8-8EAD-671CA809DC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0411" y="4342696"/>
            <a:ext cx="2425386" cy="2425386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9D75C63E-E2A2-40B1-91F7-72D51F5121CC}"/>
              </a:ext>
            </a:extLst>
          </p:cNvPr>
          <p:cNvSpPr/>
          <p:nvPr/>
        </p:nvSpPr>
        <p:spPr>
          <a:xfrm>
            <a:off x="2253482" y="4342696"/>
            <a:ext cx="258899" cy="22930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BDFA6136-BBDC-4445-96D0-2301E3D9FF5C}"/>
              </a:ext>
            </a:extLst>
          </p:cNvPr>
          <p:cNvSpPr/>
          <p:nvPr/>
        </p:nvSpPr>
        <p:spPr>
          <a:xfrm>
            <a:off x="1124901" y="5440737"/>
            <a:ext cx="258899" cy="22930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9474FE45-9BD5-477E-98B7-4DF6BBAC10DC}"/>
              </a:ext>
            </a:extLst>
          </p:cNvPr>
          <p:cNvSpPr/>
          <p:nvPr/>
        </p:nvSpPr>
        <p:spPr>
          <a:xfrm>
            <a:off x="3404971" y="5440737"/>
            <a:ext cx="258899" cy="22930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2F13689B-5254-4DA6-810B-E797C0917532}"/>
              </a:ext>
            </a:extLst>
          </p:cNvPr>
          <p:cNvSpPr/>
          <p:nvPr/>
        </p:nvSpPr>
        <p:spPr>
          <a:xfrm>
            <a:off x="2243654" y="6546664"/>
            <a:ext cx="258899" cy="22930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E1D90D-439B-4C88-8477-B908F87F6F32}"/>
              </a:ext>
            </a:extLst>
          </p:cNvPr>
          <p:cNvSpPr txBox="1"/>
          <p:nvPr/>
        </p:nvSpPr>
        <p:spPr>
          <a:xfrm>
            <a:off x="4556459" y="1043313"/>
            <a:ext cx="7007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|v| --- </a:t>
            </a:r>
            <a:r>
              <a:rPr lang="ru-RU" dirty="0"/>
              <a:t>нормированная амплитуда спектра вертикальной компоненты</a:t>
            </a:r>
          </a:p>
          <a:p>
            <a:pPr algn="ctr"/>
            <a:r>
              <a:rPr lang="ru-RU" dirty="0"/>
              <a:t>скорости колебаний в заданной точке поверхности слоя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3273D4-51C5-40E6-BA27-D387DE09D3BA}"/>
              </a:ext>
            </a:extLst>
          </p:cNvPr>
          <p:cNvSpPr txBox="1"/>
          <p:nvPr/>
        </p:nvSpPr>
        <p:spPr>
          <a:xfrm>
            <a:off x="9435862" y="6353539"/>
            <a:ext cx="1924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Лазерная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виброметрия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11893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человек, внешний, здание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D4215D27-912E-4AAF-9826-47683149F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865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143D8-5ACE-4BD5-BCAC-7FE48628E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876" y="5216454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6600" b="1" dirty="0">
                <a:solidFill>
                  <a:schemeClr val="bg1"/>
                </a:solidFill>
              </a:rPr>
              <a:t>Спасибо за внимание!</a:t>
            </a:r>
            <a:br>
              <a:rPr lang="ru-RU" b="1" dirty="0"/>
            </a:b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51439371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AA5D82-3E87-47C5-ABC0-0722B7CF8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3548"/>
            <a:ext cx="10515600" cy="1325563"/>
          </a:xfrm>
        </p:spPr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296BE1-8506-4876-AD6C-859BE7EC0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3565" y="1729111"/>
            <a:ext cx="10515600" cy="4351338"/>
          </a:xfrm>
        </p:spPr>
        <p:txBody>
          <a:bodyPr/>
          <a:lstStyle/>
          <a:p>
            <a:r>
              <a:rPr lang="ru-RU" dirty="0"/>
              <a:t>Проблема</a:t>
            </a:r>
          </a:p>
          <a:p>
            <a:r>
              <a:rPr lang="ru-RU" dirty="0"/>
              <a:t>Постановка задачи</a:t>
            </a:r>
          </a:p>
          <a:p>
            <a:r>
              <a:rPr lang="ru-RU" dirty="0"/>
              <a:t>Решение</a:t>
            </a:r>
          </a:p>
          <a:p>
            <a:r>
              <a:rPr lang="ru-RU" dirty="0"/>
              <a:t>Результаты</a:t>
            </a:r>
          </a:p>
        </p:txBody>
      </p:sp>
    </p:spTree>
    <p:extLst>
      <p:ext uri="{BB962C8B-B14F-4D97-AF65-F5344CB8AC3E}">
        <p14:creationId xmlns:p14="http://schemas.microsoft.com/office/powerpoint/2010/main" val="314549224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C7C70E-CF5C-45AE-8320-DFD5E69D9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9045" y="927224"/>
            <a:ext cx="10804848" cy="57314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944A8-AEDA-4CDA-9C6A-81F13E80A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" y="94539"/>
            <a:ext cx="6734452" cy="744584"/>
          </a:xfrm>
        </p:spPr>
        <p:txBody>
          <a:bodyPr>
            <a:normAutofit fontScale="90000"/>
          </a:bodyPr>
          <a:lstStyle/>
          <a:p>
            <a:r>
              <a:rPr lang="ru-RU" dirty="0"/>
              <a:t>Мотивировка</a:t>
            </a:r>
          </a:p>
        </p:txBody>
      </p:sp>
      <p:pic>
        <p:nvPicPr>
          <p:cNvPr id="6" name="Объект 3">
            <a:extLst>
              <a:ext uri="{FF2B5EF4-FFF2-40B4-BE49-F238E27FC236}">
                <a16:creationId xmlns:a16="http://schemas.microsoft.com/office/drawing/2014/main" id="{61134901-E12C-4AEA-8B5F-B606027A6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813" y="2647647"/>
            <a:ext cx="1991381" cy="2067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794535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6E46B4-0A51-404B-8F14-3C6F2AAEB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45" y="107674"/>
            <a:ext cx="10515600" cy="735706"/>
          </a:xfrm>
        </p:spPr>
        <p:txBody>
          <a:bodyPr>
            <a:normAutofit fontScale="90000"/>
          </a:bodyPr>
          <a:lstStyle/>
          <a:p>
            <a:r>
              <a:rPr lang="ru-RU" dirty="0"/>
              <a:t>Постановка задачи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492AFFD-1EC4-4AFA-BE46-407F2D0E24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1503" y="1889449"/>
                <a:ext cx="5748353" cy="3971016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just">
                  <a:buNone/>
                </a:pPr>
                <a:r>
                  <a:rPr lang="ru-RU" dirty="0"/>
                  <a:t>Перемещения слоя </a:t>
                </a:r>
                <a14:m>
                  <m:oMath xmlns:m="http://schemas.openxmlformats.org/officeDocument/2006/math">
                    <m:r>
                      <a:rPr lang="ru-RU" b="1" i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ru-RU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ru-RU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могут быть выражены через </a:t>
                </a:r>
                <a14:m>
                  <m:oMath xmlns:m="http://schemas.openxmlformats.org/officeDocument/2006/math">
                    <m:r>
                      <a:rPr lang="ru-RU" b="1" i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ru-RU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ru-RU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ru-RU" dirty="0"/>
                  <a:t> (частотный спектр), причём</a:t>
                </a:r>
                <a14:m>
                  <m:oMath xmlns:m="http://schemas.openxmlformats.org/officeDocument/2006/math">
                    <m:r>
                      <a:rPr lang="ru-RU" b="1" i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ru-RU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ru-RU">
                        <a:latin typeface="Cambria Math" panose="02040503050406030204" pitchFamily="18" charset="0"/>
                      </a:rPr>
                      <m:t>)={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ru-RU" dirty="0"/>
                  <a:t> удовлетворяет уравнению </a:t>
                </a:r>
                <a:r>
                  <a:rPr lang="ru-RU" dirty="0" err="1"/>
                  <a:t>Ляме</a:t>
                </a:r>
                <a:r>
                  <a:rPr lang="ru-RU" dirty="0"/>
                  <a:t>: </a:t>
                </a:r>
              </a:p>
              <a:p>
                <a:pPr marL="0" indent="0" algn="just">
                  <a:buNone/>
                </a:pPr>
                <a:endParaRPr lang="ru-RU" dirty="0"/>
              </a:p>
              <a:p>
                <a:pPr marL="0" indent="0" algn="ctr">
                  <a:buNone/>
                </a:pPr>
                <a:r>
                  <a:rPr lang="ru-RU" dirty="0"/>
                  <a:t>	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ℒ</m:t>
                    </m:r>
                    <m:r>
                      <a:rPr lang="ru-RU" b="1" i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ru-RU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b="1" i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ru-RU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ru-RU" dirty="0"/>
                  <a:t>	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ru-RU" dirty="0"/>
                  <a:t> — оператор </a:t>
                </a:r>
                <a:r>
                  <a:rPr lang="ru-RU" dirty="0" err="1"/>
                  <a:t>Ляме</a:t>
                </a:r>
                <a:r>
                  <a:rPr lang="ru-RU" dirty="0"/>
                  <a:t>: </a:t>
                </a:r>
              </a:p>
              <a:p>
                <a:pPr marL="0" indent="0" algn="just">
                  <a:buNone/>
                </a:pPr>
                <a:endParaRPr lang="ru-RU" dirty="0"/>
              </a:p>
              <a:p>
                <a:pPr marL="0" indent="0" algn="ctr">
                  <a:buNone/>
                </a:pPr>
                <a:r>
                  <a:rPr lang="ru-RU" dirty="0"/>
                  <a:t>	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ℒ</m:t>
                    </m:r>
                    <m:r>
                      <a:rPr lang="ru-RU" b="1" i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ru-RU">
                        <a:latin typeface="Cambria Math" panose="02040503050406030204" pitchFamily="18" charset="0"/>
                      </a:rPr>
                      <m:t>=(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ru-RU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b="1" i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𝜇</m:t>
                    </m:r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Δ</m:t>
                    </m:r>
                    <m:r>
                      <a:rPr lang="ru-RU" b="1" i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dirty="0"/>
              </a:p>
              <a:p>
                <a:pPr marL="0" indent="0" algn="ctr">
                  <a:buNone/>
                </a:pPr>
                <a:endParaRPr lang="ru-RU" dirty="0"/>
              </a:p>
              <a:p>
                <a:pPr marL="0" indent="0" algn="just">
                  <a:buNone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dirty="0"/>
                  <a:t> — константы </a:t>
                </a:r>
                <a:r>
                  <a:rPr lang="ru-RU" dirty="0" err="1"/>
                  <a:t>Ляме</a:t>
                </a:r>
                <a:r>
                  <a:rPr lang="ru-RU" dirty="0"/>
                  <a:t>.</a:t>
                </a:r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492AFFD-1EC4-4AFA-BE46-407F2D0E24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1503" y="1889449"/>
                <a:ext cx="5748353" cy="3971016"/>
              </a:xfrm>
              <a:blipFill>
                <a:blip r:embed="rId2"/>
                <a:stretch>
                  <a:fillRect l="-1060" t="-2919" r="-9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8266BF-3912-4473-B8D5-73203F0FB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44" y="997535"/>
            <a:ext cx="6337037" cy="33272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837741-387C-4DC1-9B54-50A023C4C2F6}"/>
                  </a:ext>
                </a:extLst>
              </p:cNvPr>
              <p:cNvSpPr txBox="1"/>
              <p:nvPr/>
            </p:nvSpPr>
            <p:spPr>
              <a:xfrm>
                <a:off x="992361" y="4478928"/>
                <a:ext cx="5628443" cy="2031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/>
                  <a:t>Граничные условия: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</m:oMath>
                    <m:oMath xmlns:m="http://schemas.openxmlformats.org/officeDocument/2006/math">
                      <m:r>
                        <a:rPr lang="ru-RU" sz="20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r>
                        <a:rPr lang="ru-RU" sz="20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div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br>
                  <a:rPr lang="en-US" sz="2000" dirty="0">
                    <a:ea typeface="Cambria Math" panose="02040503050406030204" pitchFamily="18" charset="0"/>
                  </a:rPr>
                </a:br>
                <a:endParaRPr lang="en-US" sz="2000" b="0" dirty="0">
                  <a:ea typeface="Cambria Math" panose="02040503050406030204" pitchFamily="18" charset="0"/>
                </a:endParaRPr>
              </a:p>
              <a:p>
                <a:endParaRPr lang="ru-RU" sz="2800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837741-387C-4DC1-9B54-50A023C4C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61" y="4478928"/>
                <a:ext cx="5628443" cy="2031775"/>
              </a:xfrm>
              <a:prstGeom prst="rect">
                <a:avLst/>
              </a:prstGeom>
              <a:blipFill>
                <a:blip r:embed="rId5"/>
                <a:stretch>
                  <a:fillRect l="-1192" t="-18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0AD32F2-4318-48C0-BFC9-F2BEFFFE2B1A}"/>
              </a:ext>
            </a:extLst>
          </p:cNvPr>
          <p:cNvSpPr txBox="1"/>
          <p:nvPr/>
        </p:nvSpPr>
        <p:spPr>
          <a:xfrm>
            <a:off x="1349406" y="1544715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681474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5CA87B-679B-4639-BF42-A2F34889C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0195"/>
          </a:xfrm>
        </p:spPr>
        <p:txBody>
          <a:bodyPr>
            <a:normAutofit fontScale="90000"/>
          </a:bodyPr>
          <a:lstStyle/>
          <a:p>
            <a:r>
              <a:rPr lang="ru-RU" dirty="0"/>
              <a:t>Решение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01BC7F9-6724-41C2-9C58-4A27522718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1853"/>
                <a:ext cx="11086322" cy="5546188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ru-RU" dirty="0"/>
                  <a:t>С использованием полуаналитического интегрального подхода поле </a:t>
                </a:r>
                <a14:m>
                  <m:oMath xmlns:m="http://schemas.openxmlformats.org/officeDocument/2006/math">
                    <m:r>
                      <a:rPr lang="ru-RU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при фиксированной частоте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ru-RU" dirty="0"/>
                  <a:t> представимо в виде </a:t>
                </a:r>
              </a:p>
              <a:p>
                <a:pPr marL="0" indent="0" algn="just">
                  <a:buNone/>
                </a:pPr>
                <a:endParaRPr lang="ru-RU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b="1" i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b="1" i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∬"/>
                          <m:limLoc m:val="subSup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‍</m:t>
                          </m:r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b="1" i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u-RU" b="1" i="0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subSup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‍</m:t>
                          </m:r>
                        </m:e>
                      </m:nary>
                      <m:nary>
                        <m:naryPr>
                          <m:limLoc m:val="subSup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‍</m:t>
                          </m:r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  <a:p>
                <a:pPr marL="0" indent="0" algn="just">
                  <a:buNone/>
                </a:pPr>
                <a:endParaRPr lang="ru-RU" dirty="0"/>
              </a:p>
              <a:p>
                <a:pPr marL="0" indent="0" algn="just">
                  <a:buNone/>
                </a:pPr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— Фурье-символы матрицы Грина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ru-RU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для слоистой упругой среды с заданными на поверхности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dirty="0"/>
                  <a:t> напряжениями и нагрузки </a:t>
                </a:r>
                <a14:m>
                  <m:oMath xmlns:m="http://schemas.openxmlformats.org/officeDocument/2006/math">
                    <m:r>
                      <a:rPr lang="ru-RU" b="1" i="0">
                        <a:latin typeface="Cambria Math" panose="02040503050406030204" pitchFamily="18" charset="0"/>
                      </a:rPr>
                      <m:t>𝐪</m:t>
                    </m:r>
                    <m:r>
                      <a:rPr lang="ru-RU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ru-RU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соответственно.</a:t>
                </a: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Матрица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ru-RU" dirty="0"/>
                  <a:t> представима в следующем виде:</a:t>
                </a: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 </a:t>
                </a:r>
              </a:p>
              <a:p>
                <a:pPr marL="0" indent="0">
                  <a:buNone/>
                </a:pPr>
                <a:r>
                  <a:rPr lang="ru-RU" dirty="0"/>
                  <a:t>	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𝑖𝑃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𝑖𝑃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  <m:mr>
                            <m:e/>
                            <m:e/>
                            <m:e/>
                          </m:mr>
                        </m:m>
                      </m:e>
                    </m:d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ru-RU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ru-RU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ru-RU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u-RU" dirty="0"/>
                  <a:t> — некоторые комплексные функции, зависящие от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ru-RU" dirty="0"/>
                  <a:t>. </a:t>
                </a:r>
              </a:p>
              <a:p>
                <a:pPr marL="0" indent="0" algn="just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01BC7F9-6724-41C2-9C58-4A27522718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1853"/>
                <a:ext cx="11086322" cy="5546188"/>
              </a:xfrm>
              <a:blipFill>
                <a:blip r:embed="rId2"/>
                <a:stretch>
                  <a:fillRect l="-605" t="-1648" r="-6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26291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EE850E8-A947-4FC4-96B1-E086DA506F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5616" y="744071"/>
                <a:ext cx="11700768" cy="61139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000" dirty="0"/>
                  <a:t>Осуществляется переход в полярную систему координат: 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1" i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ru-RU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20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0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sz="200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∬"/>
                          <m:limLoc m:val="subSup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/>
                        <m:e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‍</m:t>
                          </m:r>
                        </m:e>
                      </m:nary>
                      <m:r>
                        <a:rPr lang="ru-RU" sz="200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ru-RU" sz="20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00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0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sz="20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ru-RU" sz="20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00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00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ru-RU" sz="2000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0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000" dirty="0"/>
              </a:p>
              <a:p>
                <a:pPr marL="0" indent="0" algn="ctr">
                  <a:buNone/>
                </a:pPr>
                <a:r>
                  <a:rPr lang="ru-RU" sz="2000" dirty="0"/>
                  <a:t>	</a:t>
                </a:r>
                <a14:m>
                  <m:oMath xmlns:m="http://schemas.openxmlformats.org/officeDocument/2006/math">
                    <m:r>
                      <a:rPr lang="ru-RU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limLoc m:val="subSup"/>
                        <m:supHide m:val="on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ru-RU" sz="200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b>
                      <m:sup/>
                      <m:e>
                        <m:r>
                          <a:rPr lang="ru-RU" sz="2000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r>
                      <a:rPr lang="ru-RU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000">
                        <a:latin typeface="Cambria Math" panose="02040503050406030204" pitchFamily="18" charset="0"/>
                      </a:rPr>
                      <m:t>)(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0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000" dirty="0"/>
                  <a:t>	 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где </a:t>
                </a:r>
              </a:p>
              <a:p>
                <a:pPr marL="0" indent="0" algn="ctr">
                  <a:buNone/>
                </a:pPr>
                <a:r>
                  <a:rPr lang="ru-RU" sz="2000" dirty="0"/>
                  <a:t>	</a:t>
                </a:r>
                <a14:m>
                  <m:oMath xmlns:m="http://schemas.openxmlformats.org/officeDocument/2006/math">
                    <m:r>
                      <a:rPr lang="ru-RU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000">
                        <a:latin typeface="Cambria Math" panose="02040503050406030204" pitchFamily="18" charset="0"/>
                      </a:rPr>
                      <m:t>)(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200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e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e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e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ru-RU" sz="2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e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𝑖𝑆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e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𝑖𝑆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0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e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sz="2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/>
                            <m:e/>
                            <m:e/>
                          </m:mr>
                        </m:m>
                      </m:e>
                    </m:d>
                  </m:oMath>
                </a14:m>
                <a:endParaRPr lang="ru-RU" sz="20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EE850E8-A947-4FC4-96B1-E086DA506F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616" y="744071"/>
                <a:ext cx="11700768" cy="6113929"/>
              </a:xfrm>
              <a:blipFill>
                <a:blip r:embed="rId2"/>
                <a:stretch>
                  <a:fillRect l="-521" t="-9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60492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C444CF82-F2E6-450D-B173-93B32E9076C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66952" y="1204108"/>
                <a:ext cx="2669406" cy="1781175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8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ru-RU" sz="8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p>
                          <m:r>
                            <a:rPr lang="ru-RU" sz="8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C444CF82-F2E6-450D-B173-93B32E9076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66952" y="1204108"/>
                <a:ext cx="2669406" cy="17811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бъект 8">
            <a:extLst>
              <a:ext uri="{FF2B5EF4-FFF2-40B4-BE49-F238E27FC236}">
                <a16:creationId xmlns:a16="http://schemas.microsoft.com/office/drawing/2014/main" id="{DFE651C7-4C09-4DE8-B97E-A2864F132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C4DD2B-E999-43EC-83AB-9E0503885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4996" y="207585"/>
            <a:ext cx="9650055" cy="644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9526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88A72B-62EB-4B08-9362-E6BF8F8B0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16" y="165884"/>
            <a:ext cx="3848756" cy="1070963"/>
          </a:xfrm>
        </p:spPr>
        <p:txBody>
          <a:bodyPr>
            <a:noAutofit/>
          </a:bodyPr>
          <a:lstStyle/>
          <a:p>
            <a:pPr algn="ctr"/>
            <a:r>
              <a:rPr lang="ru-RU" sz="3200" dirty="0"/>
              <a:t>Дисперсионные кривые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B334BCC-A661-413B-9F15-DA9732E5F0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4116" y="2473694"/>
                <a:ext cx="3431960" cy="262208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d>
                        <m:dPr>
                          <m:ctrlPr>
                            <a:rPr lang="ru-R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(∆)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B334BCC-A661-413B-9F15-DA9732E5F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4116" y="2473694"/>
                <a:ext cx="3431960" cy="2622088"/>
              </a:xfrm>
              <a:blipFill>
                <a:blip r:embed="rId2"/>
                <a:stretch>
                  <a:fillRect l="-15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AE4769-7DC6-40FF-AE1D-51A667BF1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929" y="1"/>
            <a:ext cx="10103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5670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E1E44ED9-2A95-4E25-9445-0B8ED46B83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0208" y="113200"/>
                <a:ext cx="11383015" cy="1010914"/>
              </a:xfrm>
            </p:spPr>
            <p:txBody>
              <a:bodyPr>
                <a:normAutofit fontScale="90000"/>
              </a:bodyPr>
              <a:lstStyle/>
              <a:p>
                <a:r>
                  <a:rPr lang="ru-RU" dirty="0"/>
                  <a:t>Представление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через вычеты</a:t>
                </a:r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E1E44ED9-2A95-4E25-9445-0B8ED46B83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0208" y="113200"/>
                <a:ext cx="11383015" cy="101091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F71F74D-9F09-41CE-98E3-BA0E8D155E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32" y="1207363"/>
                <a:ext cx="11836893" cy="522007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ru-RU" dirty="0"/>
                  <a:t>Наряду с прямым вычислением интеграла в дальней от источника зоне (при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ru-RU">
                        <a:latin typeface="Cambria Math" panose="02040503050406030204" pitchFamily="18" charset="0"/>
                      </a:rPr>
                      <m:t>≫</m:t>
                    </m:r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diamΩ</m:t>
                    </m:r>
                  </m:oMath>
                </a14:m>
                <a:r>
                  <a:rPr lang="ru-RU" dirty="0"/>
                  <a:t>) использовались соответствующие асимптотические представления, полученные с применением теории вычетов. В результате</a:t>
                </a:r>
              </a:p>
              <a:p>
                <a:pPr marL="0" indent="0" algn="just">
                  <a:buNone/>
                </a:pPr>
                <a:r>
                  <a:rPr lang="ru-RU" dirty="0"/>
                  <a:t> </a:t>
                </a:r>
              </a:p>
              <a:p>
                <a:pPr marL="0" indent="0" algn="just">
                  <a:buNone/>
                </a:pPr>
                <a:r>
                  <a:rPr lang="ru-RU" dirty="0"/>
                  <a:t>	</a:t>
                </a:r>
                <a14:m>
                  <m:oMath xmlns:m="http://schemas.openxmlformats.org/officeDocument/2006/math">
                    <m:r>
                      <a:rPr lang="ru-RU" sz="30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ru-RU" sz="30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30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3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30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3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300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ru-RU" sz="3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sz="3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ru-RU" sz="3000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acc>
                      <m:accPr>
                        <m:chr m:val="̅"/>
                        <m:ctrlPr>
                          <a:rPr lang="ru-RU" sz="3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r>
                      <a:rPr lang="ru-RU" sz="3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300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3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sz="3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300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3000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endParaRPr lang="ru-RU" sz="3000" dirty="0"/>
              </a:p>
              <a:p>
                <a:pPr marL="0" indent="0" algn="just">
                  <a:buNone/>
                </a:pPr>
                <a:r>
                  <a:rPr lang="ru-RU" sz="30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ru-RU" sz="3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sz="3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ru-RU" sz="3000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f>
                      <m:fPr>
                        <m:ctrlPr>
                          <a:rPr lang="ru-RU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ru-RU" sz="3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ru-RU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3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ru-RU" sz="3000">
                            <a:latin typeface="Cambria Math" panose="02040503050406030204" pitchFamily="18" charset="0"/>
                          </a:rPr>
                          <m:t>)(</m:t>
                        </m:r>
                        <m:sSub>
                          <m:sSubPr>
                            <m:ctrlPr>
                              <a:rPr lang="ru-RU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000" i="1"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ru-RU" sz="3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ru-RU" sz="3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u-RU" sz="3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ru-RU" sz="3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ru-RU" sz="30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3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ru-RU" sz="3000">
                            <a:latin typeface="Cambria Math" panose="02040503050406030204" pitchFamily="18" charset="0"/>
                          </a:rPr>
                          <m:t>)(</m:t>
                        </m:r>
                        <m:sSub>
                          <m:sSubPr>
                            <m:ctrlPr>
                              <a:rPr lang="ru-RU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000" i="1"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ru-RU" sz="3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ru-RU" sz="3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u-RU" sz="3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ru-RU" sz="3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ru-RU" sz="30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ru-RU" sz="3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sz="3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3000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endParaRPr lang="ru-RU" sz="3000" dirty="0"/>
              </a:p>
              <a:p>
                <a:pPr marL="0" indent="0" algn="just">
                  <a:buNone/>
                </a:pPr>
                <a:endParaRPr lang="ru-RU" dirty="0"/>
              </a:p>
              <a:p>
                <a:pPr marL="0" indent="0" algn="just">
                  <a:buNone/>
                </a:pPr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— полюса функции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dirty="0"/>
                  <a:t>,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dirty="0"/>
                  <a:t> — некоторая погрешность, б</a:t>
                </a:r>
                <a:r>
                  <a:rPr lang="ru-RU" b="1" dirty="0"/>
                  <a:t>о</a:t>
                </a:r>
                <a:r>
                  <a:rPr lang="ru-RU" dirty="0"/>
                  <a:t>льшая погрешности поиска полюсов,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r>
                      <a:rPr lang="ru-RU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— вычет функции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dirty="0"/>
                  <a:t> в полюсе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F71F74D-9F09-41CE-98E3-BA0E8D155E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32" y="1207363"/>
                <a:ext cx="11836893" cy="5220070"/>
              </a:xfrm>
              <a:blipFill>
                <a:blip r:embed="rId3"/>
                <a:stretch>
                  <a:fillRect l="-515" t="-1168" r="-5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8455250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Дерево">
  <a:themeElements>
    <a:clrScheme name="Дерево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Дерево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Дерево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TM03090434[[fn=Дерево]]</Template>
  <TotalTime>452</TotalTime>
  <Words>369</Words>
  <Application>Microsoft Office PowerPoint</Application>
  <PresentationFormat>Широкоэкранный</PresentationFormat>
  <Paragraphs>72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Cambria</vt:lpstr>
      <vt:lpstr>Cambria Math</vt:lpstr>
      <vt:lpstr>Rockwell</vt:lpstr>
      <vt:lpstr>Rockwell Condensed</vt:lpstr>
      <vt:lpstr>Times New Roman</vt:lpstr>
      <vt:lpstr>Wingdings</vt:lpstr>
      <vt:lpstr>Дерево</vt:lpstr>
      <vt:lpstr>Презентация PowerPoint</vt:lpstr>
      <vt:lpstr>Содержание</vt:lpstr>
      <vt:lpstr>Мотивировка</vt:lpstr>
      <vt:lpstr>Постановка задачи</vt:lpstr>
      <vt:lpstr>Решение</vt:lpstr>
      <vt:lpstr>Презентация PowerPoint</vt:lpstr>
      <vt:lpstr>Γ^+</vt:lpstr>
      <vt:lpstr>Дисперсионные кривые</vt:lpstr>
      <vt:lpstr>Представление u через вычеты</vt:lpstr>
      <vt:lpstr>Сравнение с вычетами</vt:lpstr>
      <vt:lpstr>Вид функции q</vt:lpstr>
      <vt:lpstr>Сопоставление с экспериментом</vt:lpstr>
      <vt:lpstr>Спасибо за внимание!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ДМ. Па.</dc:creator>
  <cp:lastModifiedBy>ДМ. Па.</cp:lastModifiedBy>
  <cp:revision>54</cp:revision>
  <dcterms:created xsi:type="dcterms:W3CDTF">2019-04-24T19:16:06Z</dcterms:created>
  <dcterms:modified xsi:type="dcterms:W3CDTF">2019-04-25T20:12:28Z</dcterms:modified>
</cp:coreProperties>
</file>